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73" r:id="rId5"/>
    <p:sldId id="260" r:id="rId6"/>
    <p:sldId id="261" r:id="rId7"/>
    <p:sldId id="262" r:id="rId8"/>
    <p:sldId id="263" r:id="rId9"/>
    <p:sldId id="271" r:id="rId10"/>
    <p:sldId id="265" r:id="rId11"/>
    <p:sldId id="267" r:id="rId12"/>
    <p:sldId id="268" r:id="rId13"/>
    <p:sldId id="274" r:id="rId14"/>
    <p:sldId id="269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5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22755-A8A9-408A-9335-ED544868910F}" type="datetimeFigureOut">
              <a:rPr lang="ru-RU" smtClean="0"/>
              <a:pPr/>
              <a:t>13.12.2010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FB59F9-819B-47C3-85AB-FC0457AF8E4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B59F9-819B-47C3-85AB-FC0457AF8E4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FB59F9-819B-47C3-85AB-FC0457AF8E4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02E3FBB-300F-4DCD-8DFB-97E380A1A4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13395-46BE-4B43-9B6B-D96DA94552D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038850" y="304800"/>
            <a:ext cx="1885950" cy="5791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81000" y="304800"/>
            <a:ext cx="5505450" cy="5791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AA5C68-D269-4B9C-831B-BE80819574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3DDEB-28DD-4F1D-A233-3928AE882E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4A169D-2F23-4BEF-952E-797C8AC527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1000" y="1371600"/>
            <a:ext cx="3695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29100" y="1371600"/>
            <a:ext cx="36957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3C6E52-C448-474D-8B70-545C8160FC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179225-5461-4BDD-ACAE-E0709310E83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19381-D2C4-4BCE-B577-0E8355875B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06E52D-4BE4-410D-9A99-E39CB81E89E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FFD7542-AA3A-405E-A500-6D1C7AB143F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98C907-351D-4F22-A6EB-1CA801314D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04800"/>
            <a:ext cx="7543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371600"/>
            <a:ext cx="754380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810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667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019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C1B94708-0D0B-42BB-8C47-48BE09856BA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hyperlink" Target="http://rebenok.by/community/components/com_joomlaboard/uploaded/images/14156.gif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gi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slideLayout" Target="../slideLayouts/slideLayout7.xml"/><Relationship Id="rId1" Type="http://schemas.openxmlformats.org/officeDocument/2006/relationships/audio" Target="file:///C:\Documents%20and%20Settings\Loner\&#1052;&#1086;&#1080;%20&#1076;&#1086;&#1082;&#1091;&#1084;&#1077;&#1085;&#1090;&#1099;\&#1052;&#1086;&#1103;%20&#1084;&#1091;&#1079;&#1099;&#1082;&#1072;\&#1053;&#1077;&#1080;&#1079;&#1074;&#1077;&#1089;&#1090;&#1085;&#1099;&#1081;%20&#1080;&#1089;&#1087;&#1086;&#1083;&#1085;&#1080;&#1090;&#1077;&#1083;&#1100;\&#1053;&#1077;&#1080;&#1079;&#1074;&#1077;&#1089;&#1090;&#1085;&#1099;&#1081;%20&#1076;&#1080;&#1089;&#1082;%20(13.12.2010%209-35-43)\18%20&#1044;&#1086;&#1088;&#1086;&#1078;&#1082;&#1072;%2018.wma" TargetMode="Externa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14348" y="428604"/>
            <a:ext cx="7772400" cy="2071702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Проверка орфограммы с 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помощью процесса</a:t>
            </a:r>
            <a:br>
              <a:rPr lang="ru-RU" b="1" dirty="0" smtClean="0">
                <a:solidFill>
                  <a:srgbClr val="FF0000"/>
                </a:solidFill>
              </a:rPr>
            </a:br>
            <a:r>
              <a:rPr lang="ru-RU" b="1" dirty="0" smtClean="0">
                <a:solidFill>
                  <a:srgbClr val="FF0000"/>
                </a:solidFill>
              </a:rPr>
              <a:t>словообразования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24" y="3214686"/>
            <a:ext cx="7429552" cy="1714512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УМК «Перспективная начальная школа»</a:t>
            </a:r>
          </a:p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Русский язык,  3 класс.</a:t>
            </a:r>
          </a:p>
          <a:p>
            <a:endParaRPr lang="ru-RU" dirty="0"/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285852" y="214290"/>
            <a:ext cx="645445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Тетрадь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стр.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89</a:t>
            </a:r>
            <a:endParaRPr lang="ru-RU" sz="36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Упр. </a:t>
            </a:r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100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8194" name="Picture 2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786322"/>
            <a:ext cx="1143008" cy="1143008"/>
          </a:xfrm>
          <a:prstGeom prst="rect">
            <a:avLst/>
          </a:prstGeom>
          <a:noFill/>
        </p:spPr>
      </p:pic>
      <p:pic>
        <p:nvPicPr>
          <p:cNvPr id="8195" name="Picture 3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2571744"/>
            <a:ext cx="1133472" cy="1133472"/>
          </a:xfrm>
          <a:prstGeom prst="rect">
            <a:avLst/>
          </a:prstGeom>
          <a:noFill/>
        </p:spPr>
      </p:pic>
      <p:pic>
        <p:nvPicPr>
          <p:cNvPr id="8196" name="Picture 4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43702" y="3429000"/>
            <a:ext cx="1276348" cy="1276348"/>
          </a:xfrm>
          <a:prstGeom prst="rect">
            <a:avLst/>
          </a:prstGeom>
          <a:noFill/>
        </p:spPr>
      </p:pic>
      <p:pic>
        <p:nvPicPr>
          <p:cNvPr id="8197" name="Picture 5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19522" y="3643314"/>
            <a:ext cx="1214446" cy="1214446"/>
          </a:xfrm>
          <a:prstGeom prst="rect">
            <a:avLst/>
          </a:prstGeom>
          <a:noFill/>
        </p:spPr>
      </p:pic>
      <p:pic>
        <p:nvPicPr>
          <p:cNvPr id="8198" name="Picture 6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214290"/>
            <a:ext cx="1562100" cy="1562100"/>
          </a:xfrm>
          <a:prstGeom prst="rect">
            <a:avLst/>
          </a:prstGeom>
          <a:noFill/>
        </p:spPr>
      </p:pic>
      <p:pic>
        <p:nvPicPr>
          <p:cNvPr id="8199" name="Picture 7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71480"/>
            <a:ext cx="1357322" cy="1357322"/>
          </a:xfrm>
          <a:prstGeom prst="rect">
            <a:avLst/>
          </a:prstGeom>
          <a:noFill/>
        </p:spPr>
      </p:pic>
      <p:sp>
        <p:nvSpPr>
          <p:cNvPr id="9" name="Прямоугольник 8"/>
          <p:cNvSpPr/>
          <p:nvPr/>
        </p:nvSpPr>
        <p:spPr>
          <a:xfrm>
            <a:off x="357158" y="1500174"/>
            <a:ext cx="7643866" cy="224676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Целый день п…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ёт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щегол</a:t>
            </a:r>
          </a:p>
          <a:p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 </a:t>
            </a:r>
            <a:r>
              <a:rPr lang="ru-RU" sz="2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кле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…к… (              ) на око…к… (               ).</a:t>
            </a:r>
          </a:p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Третий го… ему пошёл,</a:t>
            </a:r>
          </a:p>
          <a:p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он б…</a:t>
            </a:r>
            <a:r>
              <a:rPr lang="ru-RU" sz="28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ится</a:t>
            </a:r>
            <a:r>
              <a:rPr lang="ru-RU" sz="28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ко…к… (            ).</a:t>
            </a:r>
          </a:p>
          <a:p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				А. </a:t>
            </a:r>
            <a:r>
              <a:rPr lang="ru-RU" sz="2800" b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Барто</a:t>
            </a:r>
            <a:r>
              <a:rPr lang="ru-RU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.</a:t>
            </a:r>
            <a:endParaRPr lang="ru-RU" sz="28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643174" y="1357298"/>
            <a:ext cx="38985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32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357290" y="1857364"/>
            <a:ext cx="386644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</a:t>
            </a:r>
            <a:endParaRPr lang="ru-RU" sz="32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428860" y="2000240"/>
            <a:ext cx="1285884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</a:t>
            </a:r>
            <a:r>
              <a:rPr lang="ru-RU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земле</a:t>
            </a:r>
            <a:endParaRPr lang="ru-RU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1857356" y="1857364"/>
            <a:ext cx="3433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4929190" y="1857364"/>
            <a:ext cx="4876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929322" y="1928802"/>
            <a:ext cx="152650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</a:t>
            </a:r>
            <a:r>
              <a:rPr lang="ru-RU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а столе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500694" y="1857364"/>
            <a:ext cx="34336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е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2000232" y="2285992"/>
            <a:ext cx="365806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428728" y="2714620"/>
            <a:ext cx="36420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о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9" name="Прямоугольник 18"/>
          <p:cNvSpPr/>
          <p:nvPr/>
        </p:nvSpPr>
        <p:spPr>
          <a:xfrm>
            <a:off x="2928926" y="2714620"/>
            <a:ext cx="487634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err="1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ш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4071934" y="2786058"/>
            <a:ext cx="1141658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земли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3500430" y="2714620"/>
            <a:ext cx="391453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</a:t>
            </a:r>
            <a:endParaRPr lang="ru-RU" sz="28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 descr="C:\Documents and Settings\Loner\Рабочий стол\мама\анимации\анимашки\кошки\cat86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43042" y="3153033"/>
            <a:ext cx="2191951" cy="3603207"/>
          </a:xfrm>
          <a:prstGeom prst="rect">
            <a:avLst/>
          </a:prstGeom>
          <a:noFill/>
        </p:spPr>
      </p:pic>
      <p:pic>
        <p:nvPicPr>
          <p:cNvPr id="1027" name="Picture 3" descr="C:\Documents and Settings\Loner\Рабочий стол\мама\анимации\анимашки\птицы\bird35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929190" y="4286256"/>
            <a:ext cx="2071702" cy="20717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4414" y="1428736"/>
            <a:ext cx="6525889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Учебник стр. 133</a:t>
            </a:r>
          </a:p>
          <a:p>
            <a:pPr algn="ctr"/>
            <a:r>
              <a:rPr lang="ru-RU" sz="6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Упр. 129.</a:t>
            </a:r>
            <a:endParaRPr lang="ru-RU" sz="6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146" name="Picture 2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4429132"/>
            <a:ext cx="1562100" cy="1562100"/>
          </a:xfrm>
          <a:prstGeom prst="rect">
            <a:avLst/>
          </a:prstGeom>
          <a:noFill/>
        </p:spPr>
      </p:pic>
      <p:pic>
        <p:nvPicPr>
          <p:cNvPr id="6147" name="Picture 3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214686"/>
            <a:ext cx="1562100" cy="1562100"/>
          </a:xfrm>
          <a:prstGeom prst="rect">
            <a:avLst/>
          </a:prstGeom>
          <a:noFill/>
        </p:spPr>
      </p:pic>
      <p:pic>
        <p:nvPicPr>
          <p:cNvPr id="6148" name="Picture 4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14744" y="3357562"/>
            <a:ext cx="1133472" cy="1133472"/>
          </a:xfrm>
          <a:prstGeom prst="rect">
            <a:avLst/>
          </a:prstGeom>
          <a:noFill/>
        </p:spPr>
      </p:pic>
      <p:pic>
        <p:nvPicPr>
          <p:cNvPr id="6149" name="Picture 5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500042"/>
            <a:ext cx="1562100" cy="1562100"/>
          </a:xfrm>
          <a:prstGeom prst="rect">
            <a:avLst/>
          </a:prstGeom>
          <a:noFill/>
        </p:spPr>
      </p:pic>
      <p:pic>
        <p:nvPicPr>
          <p:cNvPr id="6150" name="Picture 6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388" y="357166"/>
            <a:ext cx="919158" cy="919158"/>
          </a:xfrm>
          <a:prstGeom prst="rect">
            <a:avLst/>
          </a:prstGeom>
          <a:noFill/>
        </p:spPr>
      </p:pic>
      <p:pic>
        <p:nvPicPr>
          <p:cNvPr id="6151" name="Picture 7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71604" y="2571744"/>
            <a:ext cx="1347786" cy="1347786"/>
          </a:xfrm>
          <a:prstGeom prst="rect">
            <a:avLst/>
          </a:prstGeom>
          <a:noFill/>
        </p:spPr>
      </p:pic>
      <p:pic>
        <p:nvPicPr>
          <p:cNvPr id="4098" name="Picture 2" descr="C:\Documents and Settings\Loner\Рабочий стол\мама\анимации\анимашки разные\1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4643446"/>
            <a:ext cx="2486364" cy="1919298"/>
          </a:xfrm>
          <a:prstGeom prst="rect">
            <a:avLst/>
          </a:prstGeom>
          <a:noFill/>
        </p:spPr>
      </p:pic>
      <p:pic>
        <p:nvPicPr>
          <p:cNvPr id="4099" name="Picture 3" descr="C:\Documents and Settings\Loner\Рабочий стол\мама\анимации\анимашки разные\46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782015" y="4342210"/>
            <a:ext cx="2432795" cy="22300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9" descr="138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8286776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357166"/>
            <a:ext cx="18094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Итог.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00100" y="1357298"/>
            <a:ext cx="5617307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Что нового узнали на уроке ?</a:t>
            </a:r>
            <a:endParaRPr lang="ru-RU" sz="32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2071678"/>
            <a:ext cx="12186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Д/З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28596" y="2928934"/>
            <a:ext cx="6572296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Учебник стр. 133, </a:t>
            </a:r>
            <a:r>
              <a:rPr lang="ru-RU" sz="3600" b="1" cap="none" spc="0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36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пр. 128</a:t>
            </a:r>
            <a:endParaRPr lang="ru-RU" sz="3600" b="1" cap="none" spc="0" dirty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5122" name="Picture 2" descr="C:\Documents and Settings\Loner\Рабочий стол\мама\анимации\компьютер\062b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3571876"/>
            <a:ext cx="2357454" cy="2711073"/>
          </a:xfrm>
          <a:prstGeom prst="rect">
            <a:avLst/>
          </a:prstGeom>
          <a:noFill/>
        </p:spPr>
      </p:pic>
      <p:pic>
        <p:nvPicPr>
          <p:cNvPr id="5123" name="Picture 3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786050" y="3857628"/>
            <a:ext cx="1562100" cy="1562100"/>
          </a:xfrm>
          <a:prstGeom prst="rect">
            <a:avLst/>
          </a:prstGeom>
          <a:noFill/>
        </p:spPr>
      </p:pic>
      <p:pic>
        <p:nvPicPr>
          <p:cNvPr id="5124" name="Picture 4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10" y="4643446"/>
            <a:ext cx="1562100" cy="1562100"/>
          </a:xfrm>
          <a:prstGeom prst="rect">
            <a:avLst/>
          </a:prstGeom>
          <a:noFill/>
        </p:spPr>
      </p:pic>
      <p:pic>
        <p:nvPicPr>
          <p:cNvPr id="5125" name="Picture 5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142852"/>
            <a:ext cx="1562100" cy="1562100"/>
          </a:xfrm>
          <a:prstGeom prst="rect">
            <a:avLst/>
          </a:prstGeom>
          <a:noFill/>
        </p:spPr>
      </p:pic>
      <p:pic>
        <p:nvPicPr>
          <p:cNvPr id="5126" name="Picture 6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71934" y="357166"/>
            <a:ext cx="1062034" cy="1062034"/>
          </a:xfrm>
          <a:prstGeom prst="rect">
            <a:avLst/>
          </a:prstGeom>
          <a:noFill/>
        </p:spPr>
      </p:pic>
      <p:pic>
        <p:nvPicPr>
          <p:cNvPr id="5127" name="Picture 7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857364"/>
            <a:ext cx="1204910" cy="1204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Картинка 26 из 193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733800"/>
            <a:ext cx="2276475" cy="2457450"/>
          </a:xfrm>
          <a:prstGeom prst="rect">
            <a:avLst/>
          </a:prstGeom>
          <a:noFill/>
        </p:spPr>
      </p:pic>
      <p:pic>
        <p:nvPicPr>
          <p:cNvPr id="5122" name="Picture 2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28604"/>
            <a:ext cx="1562100" cy="1562100"/>
          </a:xfrm>
          <a:prstGeom prst="rect">
            <a:avLst/>
          </a:prstGeom>
          <a:noFill/>
        </p:spPr>
      </p:pic>
      <p:pic>
        <p:nvPicPr>
          <p:cNvPr id="5123" name="Picture 3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643702" y="2571744"/>
            <a:ext cx="1204910" cy="1204910"/>
          </a:xfrm>
          <a:prstGeom prst="rect">
            <a:avLst/>
          </a:prstGeom>
          <a:noFill/>
        </p:spPr>
      </p:pic>
      <p:pic>
        <p:nvPicPr>
          <p:cNvPr id="5124" name="Picture 4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48480" y="5000636"/>
            <a:ext cx="857256" cy="857256"/>
          </a:xfrm>
          <a:prstGeom prst="rect">
            <a:avLst/>
          </a:prstGeom>
          <a:noFill/>
        </p:spPr>
      </p:pic>
      <p:pic>
        <p:nvPicPr>
          <p:cNvPr id="5125" name="Picture 5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357166"/>
            <a:ext cx="1562100" cy="1562100"/>
          </a:xfrm>
          <a:prstGeom prst="rect">
            <a:avLst/>
          </a:prstGeom>
          <a:noFill/>
        </p:spPr>
      </p:pic>
      <p:pic>
        <p:nvPicPr>
          <p:cNvPr id="5126" name="Picture 6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4357694"/>
            <a:ext cx="1562100" cy="1562100"/>
          </a:xfrm>
          <a:prstGeom prst="rect">
            <a:avLst/>
          </a:prstGeom>
          <a:noFill/>
        </p:spPr>
      </p:pic>
      <p:pic>
        <p:nvPicPr>
          <p:cNvPr id="5127" name="Picture 7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14612" y="1643050"/>
            <a:ext cx="1133472" cy="1133472"/>
          </a:xfrm>
          <a:prstGeom prst="rect">
            <a:avLst/>
          </a:prstGeom>
          <a:noFill/>
        </p:spPr>
      </p:pic>
      <p:sp>
        <p:nvSpPr>
          <p:cNvPr id="5128" name="WordArt 8"/>
          <p:cNvSpPr>
            <a:spLocks noChangeArrowheads="1" noChangeShapeType="1" noTextEdit="1"/>
          </p:cNvSpPr>
          <p:nvPr/>
        </p:nvSpPr>
        <p:spPr bwMode="auto">
          <a:xfrm>
            <a:off x="666750" y="733424"/>
            <a:ext cx="6548456" cy="298132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ru-RU" sz="3600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Молодцы!</a:t>
            </a:r>
          </a:p>
          <a:p>
            <a:pPr algn="ctr" rtl="0"/>
            <a:r>
              <a:rPr lang="ru-RU" sz="3600" kern="10" spc="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80000"/>
                    </a:srgbClr>
                  </a:outerShdw>
                </a:effectLst>
                <a:latin typeface="Arial Black"/>
              </a:rPr>
              <a:t>Спасибо за урок.</a:t>
            </a:r>
            <a:endParaRPr lang="ru-RU" sz="3600" kern="10" spc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0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80000"/>
                  </a:srgbClr>
                </a:outerShdw>
              </a:effectLst>
              <a:latin typeface="Arial Black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" name="Picture 5" descr="42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3726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" dur="2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" dur="2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500" autoRev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7543800" cy="121444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</a:rPr>
              <a:t>Словарный диктант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sz="2800" dirty="0">
                <a:solidFill>
                  <a:schemeClr val="accent6">
                    <a:lumMod val="50000"/>
                  </a:schemeClr>
                </a:solidFill>
              </a:rPr>
              <a:t>З</a:t>
            </a:r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аписать одним словом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428736"/>
            <a:ext cx="692948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узкие стальные полозья, прикрепляемые к обуви для катания на льду</a:t>
            </a:r>
            <a:r>
              <a:rPr lang="ru-RU" sz="28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;</a:t>
            </a:r>
            <a:endParaRPr lang="ru-RU" sz="28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285984" y="2857496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71472" y="2285992"/>
            <a:ext cx="585840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- </a:t>
            </a: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ребёнок женского пола;</a:t>
            </a:r>
            <a:endParaRPr lang="ru-RU" sz="28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2714620"/>
            <a:ext cx="650084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топкое место, очень увлажнённый участок земли со стоячей водой и зыбкой</a:t>
            </a:r>
          </a:p>
          <a:p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поверхностью;</a:t>
            </a:r>
            <a:endParaRPr lang="ru-RU" sz="28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4000505"/>
            <a:ext cx="6572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маленькая серо-коричневая птица, </a:t>
            </a:r>
          </a:p>
          <a:p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живущая вблизи домов;</a:t>
            </a:r>
            <a:endParaRPr lang="ru-RU" sz="28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85720" y="4857760"/>
            <a:ext cx="657228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ru-RU" sz="1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ru-RU" sz="2800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сшитые листы чистой разлинованной бумаги в обложке;</a:t>
            </a:r>
            <a:endParaRPr lang="ru-RU" sz="2800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12290" name="Picture 2" descr="C:\Documents and Settings\Loner\Рабочий стол\мама\анимации\анимашки разные\29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29520" y="428604"/>
            <a:ext cx="571500" cy="571500"/>
          </a:xfrm>
          <a:prstGeom prst="rect">
            <a:avLst/>
          </a:prstGeom>
          <a:noFill/>
        </p:spPr>
      </p:pic>
      <p:pic>
        <p:nvPicPr>
          <p:cNvPr id="12291" name="Picture 3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72198" y="3786190"/>
            <a:ext cx="1062034" cy="1062034"/>
          </a:xfrm>
          <a:prstGeom prst="rect">
            <a:avLst/>
          </a:prstGeom>
          <a:noFill/>
        </p:spPr>
      </p:pic>
      <p:pic>
        <p:nvPicPr>
          <p:cNvPr id="12292" name="Picture 4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15074" y="2000240"/>
            <a:ext cx="1071570" cy="107157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500034" y="5929330"/>
            <a:ext cx="61436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Коньки, девочка, болото, воробей, тетрадь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Documents and Settings\Loner\Рабочий стол\мама\анимации\птицы\филин.bmp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86512" y="4786322"/>
            <a:ext cx="1881194" cy="18811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8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3174" y="304800"/>
            <a:ext cx="5281626" cy="838200"/>
          </a:xfrm>
        </p:spPr>
        <p:txBody>
          <a:bodyPr/>
          <a:lstStyle/>
          <a:p>
            <a:r>
              <a:rPr lang="ru-RU" b="1" dirty="0" smtClean="0">
                <a:solidFill>
                  <a:schemeClr val="accent6">
                    <a:lumMod val="50000"/>
                  </a:schemeClr>
                </a:solidFill>
              </a:rPr>
              <a:t>Части речи</a:t>
            </a:r>
            <a:endParaRPr lang="ru-RU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371600"/>
            <a:ext cx="7543800" cy="557202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Самостоятельные части речи:</a:t>
            </a:r>
          </a:p>
          <a:p>
            <a:pPr>
              <a:buNone/>
            </a:pPr>
            <a:r>
              <a:rPr lang="ru-RU" dirty="0">
                <a:solidFill>
                  <a:schemeClr val="accent6">
                    <a:lumMod val="50000"/>
                  </a:schemeClr>
                </a:solidFill>
              </a:rPr>
              <a:t>	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14546" y="2071679"/>
            <a:ext cx="464347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Имя существительное</a:t>
            </a: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Имя прилагательное</a:t>
            </a: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Глагол</a:t>
            </a:r>
          </a:p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Местоимение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71472" y="4429132"/>
            <a:ext cx="46008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chemeClr val="accent6">
                    <a:lumMod val="50000"/>
                  </a:schemeClr>
                </a:solidFill>
              </a:rPr>
              <a:t>Служебные части речи:</a:t>
            </a:r>
            <a:endParaRPr lang="ru-RU" sz="3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57422" y="5357826"/>
            <a:ext cx="187044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</a:rPr>
              <a:t>Предлоги</a:t>
            </a:r>
            <a:endParaRPr lang="ru-RU" sz="32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3314" name="Picture 2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85728"/>
            <a:ext cx="1562100" cy="1562100"/>
          </a:xfrm>
          <a:prstGeom prst="rect">
            <a:avLst/>
          </a:prstGeom>
          <a:noFill/>
        </p:spPr>
      </p:pic>
      <p:pic>
        <p:nvPicPr>
          <p:cNvPr id="13315" name="Picture 3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43570" y="2857496"/>
            <a:ext cx="1562100" cy="1562100"/>
          </a:xfrm>
          <a:prstGeom prst="rect">
            <a:avLst/>
          </a:prstGeom>
          <a:noFill/>
        </p:spPr>
      </p:pic>
      <p:pic>
        <p:nvPicPr>
          <p:cNvPr id="13316" name="Picture 4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4786322"/>
            <a:ext cx="1562100" cy="1562100"/>
          </a:xfrm>
          <a:prstGeom prst="rect">
            <a:avLst/>
          </a:prstGeom>
          <a:noFill/>
        </p:spPr>
      </p:pic>
      <p:pic>
        <p:nvPicPr>
          <p:cNvPr id="13317" name="Picture 5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00100" y="428604"/>
            <a:ext cx="928694" cy="928694"/>
          </a:xfrm>
          <a:prstGeom prst="rect">
            <a:avLst/>
          </a:prstGeom>
          <a:noFill/>
        </p:spPr>
      </p:pic>
      <p:pic>
        <p:nvPicPr>
          <p:cNvPr id="13318" name="Picture 6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4" y="2857496"/>
            <a:ext cx="1204910" cy="120491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477280" cy="480994"/>
          </a:xfrm>
        </p:spPr>
        <p:txBody>
          <a:bodyPr/>
          <a:lstStyle/>
          <a:p>
            <a:r>
              <a:rPr lang="ru-RU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/>
            </a:r>
            <a:br>
              <a:rPr lang="ru-RU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</a:br>
            <a:r>
              <a:rPr lang="ru-RU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Что называется склонением?</a:t>
            </a:r>
            <a:br>
              <a:rPr lang="ru-RU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</a:br>
            <a:endParaRPr lang="ru-RU" i="1" kern="10" dirty="0">
              <a:ln w="9525">
                <a:solidFill>
                  <a:srgbClr val="CC0000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Calligraph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928670"/>
            <a:ext cx="7543800" cy="571504"/>
          </a:xfrm>
        </p:spPr>
        <p:txBody>
          <a:bodyPr/>
          <a:lstStyle/>
          <a:p>
            <a:pPr algn="ctr">
              <a:buNone/>
            </a:pPr>
            <a:r>
              <a:rPr lang="ru-RU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Назови падежи и падежные вопросы?</a:t>
            </a:r>
            <a:endParaRPr lang="ru-RU" i="1" kern="10" dirty="0">
              <a:ln w="9525">
                <a:solidFill>
                  <a:srgbClr val="CC0000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Calligraph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2000240"/>
            <a:ext cx="11430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И.п.</a:t>
            </a:r>
          </a:p>
          <a:p>
            <a:pPr algn="ctr"/>
            <a:r>
              <a:rPr lang="ru-RU" sz="4000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Р.п.</a:t>
            </a:r>
          </a:p>
          <a:p>
            <a:pPr algn="ctr"/>
            <a:r>
              <a:rPr lang="ru-RU" sz="4000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Д.п.</a:t>
            </a:r>
          </a:p>
          <a:p>
            <a:pPr algn="ctr"/>
            <a:r>
              <a:rPr lang="ru-RU" sz="4000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В.п.</a:t>
            </a:r>
          </a:p>
          <a:p>
            <a:pPr algn="ctr"/>
            <a:r>
              <a:rPr lang="ru-RU" sz="4000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Т.п.</a:t>
            </a:r>
          </a:p>
          <a:p>
            <a:pPr algn="ctr"/>
            <a:r>
              <a:rPr lang="ru-RU" sz="4000" i="1" kern="10" dirty="0" err="1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П.п</a:t>
            </a:r>
            <a:endParaRPr lang="ru-RU" sz="40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687110" y="2214554"/>
            <a:ext cx="176977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кто? что?</a:t>
            </a:r>
            <a:endParaRPr lang="ru-RU" i="1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CC0000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857356" y="2786058"/>
            <a:ext cx="43534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(нет)             кого? чего?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643042" y="3357562"/>
            <a:ext cx="456607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  (дал)             кому? чему?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1785918" y="3987822"/>
            <a:ext cx="43594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(вижу)           кого? что?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714481" y="4643446"/>
            <a:ext cx="480728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 (восхищаюсь)    кем? чем?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1857357" y="5214950"/>
            <a:ext cx="454370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CC0000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 (думаю)       о ком? о чём?</a:t>
            </a:r>
            <a:endParaRPr lang="ru-RU" dirty="0"/>
          </a:p>
        </p:txBody>
      </p:sp>
      <p:pic>
        <p:nvPicPr>
          <p:cNvPr id="11266" name="Picture 2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1857364"/>
            <a:ext cx="1562100" cy="1562100"/>
          </a:xfrm>
          <a:prstGeom prst="rect">
            <a:avLst/>
          </a:prstGeom>
          <a:noFill/>
        </p:spPr>
      </p:pic>
      <p:pic>
        <p:nvPicPr>
          <p:cNvPr id="11267" name="Picture 3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4500570"/>
            <a:ext cx="1562100" cy="15621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7543800" cy="2124068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Какие существительные относятся к 1 склонению?, 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2 склонению?, 3 склонению?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2500306"/>
            <a:ext cx="2405050" cy="500066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1склонение</a:t>
            </a:r>
          </a:p>
          <a:p>
            <a:pPr>
              <a:buNone/>
            </a:pP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14678" y="2500306"/>
            <a:ext cx="22860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2склонение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34" y="3143248"/>
            <a:ext cx="202331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/>
              <a:t>Ж.р. </a:t>
            </a:r>
            <a:r>
              <a:rPr lang="ru-RU" sz="2800" b="1" dirty="0"/>
              <a:t>и</a:t>
            </a:r>
            <a:r>
              <a:rPr lang="ru-RU" sz="2800" b="1" dirty="0" smtClean="0"/>
              <a:t> М.р.</a:t>
            </a:r>
          </a:p>
          <a:p>
            <a:r>
              <a:rPr lang="ru-RU" sz="2800" b="1" dirty="0"/>
              <a:t>о</a:t>
            </a:r>
            <a:r>
              <a:rPr lang="ru-RU" sz="2800" b="1" dirty="0" smtClean="0"/>
              <a:t>кончание</a:t>
            </a:r>
          </a:p>
          <a:p>
            <a:r>
              <a:rPr lang="ru-RU" sz="2800" b="1" dirty="0"/>
              <a:t> </a:t>
            </a:r>
            <a:r>
              <a:rPr lang="ru-RU" sz="2800" b="1" dirty="0" smtClean="0"/>
              <a:t>  -а- , -я-</a:t>
            </a:r>
            <a:endParaRPr lang="ru-RU" sz="28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071802" y="3143248"/>
            <a:ext cx="23574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М.р. Нулевое</a:t>
            </a:r>
          </a:p>
          <a:p>
            <a:r>
              <a:rPr lang="ru-RU" sz="2800" b="1" dirty="0" smtClean="0"/>
              <a:t>Окончание,</a:t>
            </a:r>
          </a:p>
          <a:p>
            <a:r>
              <a:rPr lang="ru-RU" sz="2800" b="1" dirty="0" smtClean="0"/>
              <a:t>Ср. р. </a:t>
            </a:r>
          </a:p>
          <a:p>
            <a:r>
              <a:rPr lang="ru-RU" sz="2800" b="1" dirty="0" smtClean="0"/>
              <a:t>Окончание</a:t>
            </a:r>
          </a:p>
          <a:p>
            <a:r>
              <a:rPr lang="ru-RU" sz="2800" b="1" dirty="0"/>
              <a:t> </a:t>
            </a:r>
            <a:r>
              <a:rPr lang="ru-RU" sz="2800" b="1" dirty="0" smtClean="0"/>
              <a:t>    -о- , -е-.</a:t>
            </a:r>
            <a:endParaRPr lang="ru-RU" sz="28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000760" y="2571744"/>
            <a:ext cx="235304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accent6">
                    <a:lumMod val="50000"/>
                  </a:schemeClr>
                </a:solidFill>
              </a:rPr>
              <a:t>3 склонение</a:t>
            </a:r>
            <a:endParaRPr lang="ru-RU" sz="2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72132" y="3214686"/>
            <a:ext cx="250033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Ж.р. - нулевое</a:t>
            </a:r>
          </a:p>
          <a:p>
            <a:r>
              <a:rPr lang="ru-RU" sz="2800" b="1" dirty="0" smtClean="0"/>
              <a:t>окончание</a:t>
            </a:r>
          </a:p>
          <a:p>
            <a:r>
              <a:rPr lang="ru-RU" sz="2000" dirty="0" smtClean="0"/>
              <a:t>(после шипящих</a:t>
            </a:r>
          </a:p>
          <a:p>
            <a:r>
              <a:rPr lang="ru-RU" sz="2000" dirty="0"/>
              <a:t>п</a:t>
            </a:r>
            <a:r>
              <a:rPr lang="ru-RU" sz="2000" dirty="0" smtClean="0"/>
              <a:t>ишем Ь)</a:t>
            </a:r>
            <a:endParaRPr lang="ru-RU" sz="2000" dirty="0"/>
          </a:p>
        </p:txBody>
      </p:sp>
      <p:pic>
        <p:nvPicPr>
          <p:cNvPr id="10242" name="Picture 2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1538" y="4786322"/>
            <a:ext cx="1562100" cy="1562100"/>
          </a:xfrm>
          <a:prstGeom prst="rect">
            <a:avLst/>
          </a:prstGeom>
          <a:noFill/>
        </p:spPr>
      </p:pic>
      <p:pic>
        <p:nvPicPr>
          <p:cNvPr id="10243" name="Picture 3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00694" y="5000636"/>
            <a:ext cx="1276348" cy="1276348"/>
          </a:xfrm>
          <a:prstGeom prst="rect">
            <a:avLst/>
          </a:prstGeom>
          <a:noFill/>
        </p:spPr>
      </p:pic>
      <p:pic>
        <p:nvPicPr>
          <p:cNvPr id="10244" name="Picture 4" descr="C:\Documents and Settings\Loner\Рабочий стол\мама\анимации\анимашки разные\2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8480" y="214290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7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Прочитай текст. В скобках укажи </a:t>
            </a:r>
            <a:br>
              <a:rPr lang="ru-RU" sz="2800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</a:br>
            <a:r>
              <a:rPr lang="ru-RU" sz="2800" i="1" kern="10" dirty="0" smtClean="0">
                <a:ln w="9525">
                  <a:solidFill>
                    <a:srgbClr val="CC0000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Arial"/>
                <a:cs typeface="Arial"/>
              </a:rPr>
              <a:t>падеж и склонение существительных.</a:t>
            </a:r>
            <a:endParaRPr lang="ru-RU" sz="2800" i="1" kern="10" dirty="0">
              <a:ln w="9525">
                <a:solidFill>
                  <a:srgbClr val="CC0000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81000" y="1371600"/>
            <a:ext cx="7543800" cy="985830"/>
          </a:xfrm>
        </p:spPr>
        <p:txBody>
          <a:bodyPr/>
          <a:lstStyle/>
          <a:p>
            <a:pPr>
              <a:buNone/>
            </a:pPr>
            <a:r>
              <a:rPr lang="ru-RU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Над полями ( ...  </a:t>
            </a:r>
            <a:r>
              <a:rPr lang="ru-RU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 ) </a:t>
            </a:r>
            <a:r>
              <a:rPr lang="ru-RU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светит яркое солнце </a:t>
            </a:r>
            <a:r>
              <a:rPr lang="ru-RU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(…    ).</a:t>
            </a:r>
            <a:endParaRPr lang="ru-RU" i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Calligraph"/>
            </a:endParaRPr>
          </a:p>
          <a:p>
            <a:pPr>
              <a:buNone/>
            </a:pPr>
            <a:endParaRPr lang="ru-RU" i="1" kern="10" dirty="0" smtClean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Calligraph"/>
            </a:endParaRPr>
          </a:p>
          <a:p>
            <a:pPr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-357222" y="2500306"/>
            <a:ext cx="950122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На деревьях ( </a:t>
            </a:r>
            <a:r>
              <a:rPr lang="ru-RU" sz="2800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...   </a:t>
            </a:r>
            <a:r>
              <a:rPr lang="ru-RU" sz="2800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) надулись душистые почки ( </a:t>
            </a:r>
            <a:r>
              <a:rPr lang="ru-RU" sz="2800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.  .. </a:t>
            </a:r>
            <a:r>
              <a:rPr lang="ru-RU" sz="2800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).</a:t>
            </a:r>
            <a:endParaRPr lang="ru-RU" sz="2800" i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Calligraph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42844" y="3143248"/>
            <a:ext cx="842968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В скворечниках ( ... </a:t>
            </a:r>
            <a:r>
              <a:rPr lang="ru-RU" sz="2800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  ) </a:t>
            </a:r>
            <a:r>
              <a:rPr lang="ru-RU" sz="2800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поселились скворцы ( </a:t>
            </a:r>
            <a:r>
              <a:rPr lang="ru-RU" sz="2800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...  </a:t>
            </a:r>
            <a:r>
              <a:rPr lang="ru-RU" sz="2800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).</a:t>
            </a:r>
            <a:endParaRPr lang="ru-RU" sz="2800" i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Calligraph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-214346" y="3714752"/>
            <a:ext cx="700092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По сухому дереву ( ... </a:t>
            </a:r>
            <a:r>
              <a:rPr lang="ru-RU" sz="2800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  ) </a:t>
            </a:r>
            <a:r>
              <a:rPr lang="ru-RU" sz="2800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забарабанил</a:t>
            </a:r>
            <a:endParaRPr lang="ru-RU" sz="2800" i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Calligraph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85721" y="4357694"/>
            <a:ext cx="464346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клювом ( </a:t>
            </a:r>
            <a:r>
              <a:rPr lang="ru-RU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...   </a:t>
            </a:r>
            <a:r>
              <a:rPr lang="ru-RU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) дятел ( ... </a:t>
            </a:r>
            <a:r>
              <a:rPr lang="ru-RU" i="1" kern="10" dirty="0" smtClean="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000099"/>
                </a:solidFill>
                <a:effectLst>
                  <a:outerShdw dist="35921" dir="2700000" algn="ctr" rotWithShape="0">
                    <a:srgbClr val="808080">
                      <a:alpha val="80000"/>
                    </a:srgbClr>
                  </a:outerShdw>
                </a:effectLst>
                <a:latin typeface="Calligraph"/>
              </a:rPr>
              <a:t>     ).</a:t>
            </a:r>
            <a:endParaRPr lang="ru-RU" i="1" kern="10" dirty="0">
              <a:ln w="9525">
                <a:solidFill>
                  <a:schemeClr val="tx1"/>
                </a:solidFill>
                <a:round/>
                <a:headEnd/>
                <a:tailEnd/>
              </a:ln>
              <a:solidFill>
                <a:srgbClr val="000099"/>
              </a:solidFill>
              <a:effectLst>
                <a:outerShdw dist="35921" dir="2700000" algn="ctr" rotWithShape="0">
                  <a:srgbClr val="808080">
                    <a:alpha val="80000"/>
                  </a:srgbClr>
                </a:outerShdw>
              </a:effectLst>
              <a:latin typeface="Calligraph"/>
            </a:endParaRPr>
          </a:p>
        </p:txBody>
      </p:sp>
      <p:pic>
        <p:nvPicPr>
          <p:cNvPr id="8" name="Picture 40" descr="008127B"/>
          <p:cNvPicPr>
            <a:picLocks noChangeAspect="1" noChangeArrowheads="1"/>
          </p:cNvPicPr>
          <p:nvPr/>
        </p:nvPicPr>
        <p:blipFill>
          <a:blip r:embed="rId3" cstate="print">
            <a:lum contrast="24000"/>
          </a:blip>
          <a:srcRect/>
          <a:stretch>
            <a:fillRect/>
          </a:stretch>
        </p:blipFill>
        <p:spPr bwMode="auto">
          <a:xfrm>
            <a:off x="6143636" y="4266892"/>
            <a:ext cx="1743074" cy="2378387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2928926" y="1500174"/>
            <a:ext cx="857256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b="1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Т.п.2  </a:t>
            </a:r>
            <a:endParaRPr lang="ru-RU" b="1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2357422" y="2000240"/>
            <a:ext cx="880369" cy="40011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i="1" kern="10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"/>
              </a:rPr>
              <a:t>И.п.,2</a:t>
            </a:r>
            <a:endParaRPr lang="ru-RU" sz="2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285984" y="2571744"/>
            <a:ext cx="91563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П.п., 2</a:t>
            </a:r>
            <a:endParaRPr lang="ru-RU" sz="2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786710" y="2571744"/>
            <a:ext cx="80983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i="1" kern="10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"/>
              </a:rPr>
              <a:t>И.п.1</a:t>
            </a:r>
            <a:endParaRPr lang="ru-RU" sz="2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2928926" y="3214686"/>
            <a:ext cx="95090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i="1" kern="1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"/>
              </a:rPr>
              <a:t> П.п.,2</a:t>
            </a:r>
            <a:endParaRPr lang="ru-RU" sz="2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7500958" y="3214686"/>
            <a:ext cx="880369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i="1" kern="10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"/>
              </a:rPr>
              <a:t>И.п.,2</a:t>
            </a:r>
            <a:endParaRPr lang="ru-RU" sz="2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3214678" y="3786190"/>
            <a:ext cx="881973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i="1" kern="1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ligraph"/>
              </a:rPr>
              <a:t>Д.п.,2</a:t>
            </a:r>
            <a:endParaRPr lang="ru-RU" sz="2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1571604" y="4429132"/>
            <a:ext cx="926857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 Т.п.,2</a:t>
            </a:r>
            <a:endParaRPr lang="ru-RU" sz="2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3643306" y="4429132"/>
            <a:ext cx="915636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И.п., 2</a:t>
            </a:r>
            <a:endParaRPr lang="ru-RU" sz="2000" b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4" name="Picture 2" descr="C:\Documents and Settings\Loner\Рабочий стол\мама\анимации\анимашки разные\22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847169"/>
            <a:ext cx="2286016" cy="18626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/>
      <p:bldP spid="5" grpId="0"/>
      <p:bldP spid="6" grpId="0"/>
      <p:bldP spid="7" grpId="0"/>
      <p:bldP spid="11" grpId="0" animBg="1"/>
      <p:bldP spid="12" grpId="0"/>
      <p:bldP spid="13" grpId="0"/>
      <p:bldP spid="14" grpId="0"/>
      <p:bldP spid="15" grpId="0"/>
      <p:bldP spid="16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048652" cy="766746"/>
          </a:xfrm>
        </p:spPr>
        <p:txBody>
          <a:bodyPr/>
          <a:lstStyle/>
          <a:p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/>
              </a:rPr>
              <a:t>        </a:t>
            </a:r>
            <a:r>
              <a:rPr lang="ru-RU" kern="1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/>
              </a:rPr>
              <a:t>Физминутка</a:t>
            </a:r>
            <a:r>
              <a:rPr lang="ru-RU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/>
              </a:rPr>
              <a:t> </a:t>
            </a:r>
            <a:r>
              <a:rPr lang="ru-RU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cs typeface="Times New Roman"/>
              </a:rPr>
              <a:t>для глаз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cs typeface="Times New Roman"/>
            </a:endParaRPr>
          </a:p>
        </p:txBody>
      </p:sp>
      <p:pic>
        <p:nvPicPr>
          <p:cNvPr id="4" name="Picture 6" descr="post-6773-116319099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12" t="6056" r="8130" b="19731"/>
          <a:stretch>
            <a:fillRect/>
          </a:stretch>
        </p:blipFill>
        <p:spPr bwMode="auto">
          <a:xfrm rot="21178821">
            <a:off x="783348" y="2019641"/>
            <a:ext cx="2735263" cy="1296988"/>
          </a:xfrm>
          <a:prstGeom prst="rect">
            <a:avLst/>
          </a:prstGeom>
          <a:noFill/>
        </p:spPr>
      </p:pic>
      <p:pic>
        <p:nvPicPr>
          <p:cNvPr id="5" name="Picture 7" descr="post-6773-116319099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2112" t="6056" r="8130" b="19731"/>
          <a:stretch>
            <a:fillRect/>
          </a:stretch>
        </p:blipFill>
        <p:spPr bwMode="auto">
          <a:xfrm rot="401771" flipH="1">
            <a:off x="4717622" y="1873317"/>
            <a:ext cx="2808288" cy="143668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Documents and Settings\Loner\Рабочий стол\мама\анимации\анимашки разные\30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57554" y="1643050"/>
            <a:ext cx="2143125" cy="1476375"/>
          </a:xfrm>
          <a:prstGeom prst="rect">
            <a:avLst/>
          </a:prstGeom>
          <a:noFill/>
        </p:spPr>
      </p:pic>
      <p:pic>
        <p:nvPicPr>
          <p:cNvPr id="4" name="18 Дорожка 18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7643834" y="6215082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2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34 -0.27778 C 0.09063 -0.27778 0.16546 -0.18634 0.16546 -0.07384 C 0.16546 0.05857 0.08247 0.10625 0.03264 0.12662 L -0.03334 0.14746 C -0.08316 0.16759 -0.16546 0.21875 -0.16546 0.36783 C -0.16546 0.46343 -0.09115 0.57269 -0.00034 0.57269 C 0.09063 0.57269 0.16546 0.46343 0.16546 0.36783 C 0.16546 0.21875 0.08247 0.16759 0.03264 0.14746 L -0.03334 0.12662 C -0.08316 0.10625 -0.16546 0.05857 -0.16546 -0.07384 C -0.16546 -0.18634 -0.09115 -0.27778 -0.00034 -0.27778 Z " pathEditMode="relative" rAng="0" ptsTypes="ffFffffFfff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4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0"/>
                            </p:stCondLst>
                            <p:childTnLst>
                              <p:par>
                                <p:cTn id="11" presetID="2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452 0.14746 C -0.35452 0.27709 -0.27553 0.3838 -0.17882 0.3838 C -0.06494 0.3838 -0.02362 0.26551 -0.00625 0.19445 L 0.01146 0.10023 C 0.029 0.02917 0.0731 -0.08866 0.20157 -0.08866 C 0.28421 -0.08866 0.37796 0.01759 0.37796 0.14746 C 0.37796 0.27709 0.28421 0.3838 0.20157 0.3838 C 0.0731 0.3838 0.029 0.26551 0.01146 0.19445 L -0.00625 0.10023 C -0.02362 0.02917 -0.06494 -0.08866 -0.17882 -0.08866 C -0.27553 -0.08866 -0.35452 0.01759 -0.35452 0.14746 Z " pathEditMode="relative" rAng="0" ptsTypes="ffFffffFfff">
                                      <p:cBhvr>
                                        <p:cTn id="12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6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5000"/>
                            </p:stCondLst>
                            <p:childTnLst>
                              <p:par>
                                <p:cTn id="14" presetID="4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5451 0.14745 C -0.3658 -0.08518 -0.22309 -0.28634 -0.03142 -0.30023 C 0.15174 -0.31736 0.32292 -0.16157 0.33455 0.06435 C 0.34896 0.27222 0.22865 0.46667 0.05695 0.48056 C -0.09983 0.49097 -0.24878 0.3625 -0.26042 0.16852 C -0.2717 -0.0088 -0.17135 -0.17546 -0.02604 -0.18935 C 0.10851 -0.19977 0.23455 -0.0919 0.24306 0.07107 C 0.25139 0.21667 0.17153 0.3588 0.05139 0.3662 C -0.05729 0.37639 -0.16007 0.29306 -0.1691 0.16134 C -0.17448 0.04329 -0.11423 -0.0713 -0.02014 -0.07801 C 0.06285 -0.08518 0.14566 -0.02245 0.15174 0.07824 C 0.15712 0.16482 0.11441 0.24792 0.04549 0.25532 C -0.01163 0.26181 -0.0717 0.22384 -0.07465 0.15463 C -0.08003 0.09838 -0.05729 0.03958 -0.01458 0.03287 C 0.02014 0.03287 0.05452 0.04676 0.0599 0.08495 C 0.06285 0.10926 0.05695 0.13357 0.04011 0.14375 C 0.0316 0.14745 0.0257 0.14745 0.01719 0.14375 " pathEditMode="relative" rAng="0" ptsTypes="fffffffffffffffff">
                                      <p:cBhvr>
                                        <p:cTn id="15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6" y="-6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0"/>
                            </p:stCondLst>
                            <p:childTnLst>
                              <p:par>
                                <p:cTn id="17" presetID="41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5417 -0.22569 C 0.33907 -0.25185 0.28664 -0.27778 0.26858 -0.27778 C 0.15278 -0.27778 0.03369 0.13172 0.03369 0.54121 C 0.03369 0.33449 -0.02587 0.13172 -0.08212 0.13172 C -0.14167 0.13172 -0.19792 0.33773 -0.19792 0.54121 C -0.19792 0.43912 -0.22778 0.33449 -0.25747 0.33449 C -0.28733 0.33449 -0.31702 0.43634 -0.31702 0.54121 C -0.31702 0.48866 -0.33195 0.43912 -0.34688 0.43912 C -0.36181 0.43912 -0.37657 0.49144 -0.37657 0.54121 C -0.37657 0.51482 -0.38438 0.48866 -0.3915 0.48866 C -0.39532 0.48866 -0.40643 0.51482 -0.40643 0.54121 C -0.40643 0.52801 -0.41025 0.51482 -0.41424 0.51482 C -0.41424 0.51134 -0.42188 0.52801 -0.42188 0.54121 C -0.42188 0.53403 -0.42188 0.52801 -0.4257 0.52801 C -0.4257 0.53148 -0.42969 0.53472 -0.42969 0.54121 C -0.42969 0.5375 -0.42969 0.53403 -0.42969 0.53148 C -0.43351 0.53148 -0.43351 0.53472 -0.43351 0.5382 C -0.43733 0.5382 -0.43733 0.53472 -0.43733 0.53148 C -0.44115 0.53148 -0.44115 0.53472 -0.44115 0.5382 " pathEditMode="relative" rAng="0" ptsTypes="fffffffffffffffffff">
                                      <p:cBhvr>
                                        <p:cTn id="1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8" y="3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0"/>
                            </p:stCondLst>
                            <p:childTnLst>
                              <p:par>
                                <p:cTn id="20" presetID="54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4636 0.50255 C 0.33126 0.52709 0.27935 0.55185 0.26146 0.55185 C 0.14653 0.55185 0.029 0.16852 0.029 -0.21481 C 0.029 -0.02222 -0.02987 0.16852 -0.08559 0.16852 C -0.14497 0.16852 -0.2007 -0.025 -0.2007 -0.21481 C -0.2007 -0.11967 -0.23021 -0.02222 -0.25955 -0.02222 C -0.28907 -0.02222 -0.31858 -0.11736 -0.31858 -0.21481 C -0.31858 -0.16666 -0.33299 -0.11967 -0.34792 -0.11967 C -0.3625 -0.11967 -0.37744 -0.16875 -0.37744 -0.21481 C -0.37744 -0.1912 -0.38507 -0.16666 -0.39202 -0.16666 C -0.39601 -0.16666 -0.40695 -0.1912 -0.40695 -0.21481 C -0.40695 -0.20347 -0.4106 -0.1912 -0.41459 -0.1912 C -0.41459 -0.19398 -0.42223 -0.20347 -0.42223 -0.21481 C -0.42223 -0.20926 -0.42223 -0.20347 -0.42587 -0.20347 C -0.42587 -0.20625 -0.42987 -0.20926 -0.42987 -0.21481 C -0.42987 -0.21203 -0.42987 -0.20926 -0.42987 -0.20625 C -0.43351 -0.20625 -0.43351 -0.20926 -0.43351 -0.21273 C -0.43768 -0.21273 -0.43768 -0.20926 -0.43768 -0.20625 C -0.44115 -0.20625 -0.44115 -0.20926 -0.44115 -0.21273 " pathEditMode="relative" rAng="0" ptsTypes="fffffffffffffffffff">
                                      <p:cBhvr>
                                        <p:cTn id="21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94" y="-33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0"/>
                            </p:stCondLst>
                            <p:childTnLst>
                              <p:par>
                                <p:cTn id="23" presetID="48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8 0.01067  0.017 0.02133  0.021 0.03467  C 0.025 0.04933  0.027 0.06667  0.029 0.084  C 0.031 0.10133  0.029 0.116  0.027 0.132  C 0.025 0.14667  0.022 0.16267  0.015 0.176  C 0.009 0.18933  -0.001 0.2  -0.012 0.208  C -0.022 0.216  -0.034 0.22133  -0.046 0.224  C -0.058 0.22667  -0.07 0.22667  -0.081 0.224  C -0.093 0.22133  -0.104 0.21467  -0.113 0.204  C -0.122 0.19467  -0.13 0.18267  -0.134 0.168  C -0.139 0.15467  -0.141 0.136  -0.141 0.12133  C -0.142 0.10667  -0.141 0.08933  -0.136 0.07467  C -0.131 0.06133  -0.122 0.05067  -0.11 0.04533  C -0.098 0.04133  -0.086 0.04667  -0.078 0.056  C -0.071 0.06533  -0.066 0.08  -0.065 0.09733  C -0.065 0.11467  -0.066 0.13067  -0.071 0.144  C -0.076 0.15733  -0.075 0.16  -0.095 0.17733  C -0.113 0.196  -0.131 0.19067  -0.142 0.192  C -0.153 0.192  -0.162 0.18667  -0.173 0.18133  C -0.185 0.17467  -0.195 0.16267  -0.202 0.152  C -0.209 0.14133  -0.212 0.128  -0.216 0.10667  C -0.219 0.08533  -0.219 0.07467  -0.219 0.05867  C -0.219 0.04267  -0.219 0.02667  -0.219 0.01067  E" pathEditMode="relative" ptsTypes="">
                                      <p:cBhvr>
                                        <p:cTn id="24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5000"/>
                            </p:stCondLst>
                            <p:childTnLst>
                              <p:par>
                                <p:cTn id="26" presetID="36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0.16667  C 0 0.24133  0.069 0.33333  0.125 0.33333  L 0.25 0.33333  E" pathEditMode="relative" ptsTypes="">
                                      <p:cBhvr>
                                        <p:cTn id="2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9" fill="hold">
                      <p:stCondLst>
                        <p:cond delay="0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32" dur="231549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3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wirl">
  <a:themeElements>
    <a:clrScheme name="Тема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Тема Offic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Тема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ма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ма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4F8FC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swirl</Template>
  <TotalTime>346</TotalTime>
  <Words>370</Words>
  <Application>Microsoft PowerPoint</Application>
  <PresentationFormat>Экран (4:3)</PresentationFormat>
  <Paragraphs>96</Paragraphs>
  <Slides>14</Slides>
  <Notes>2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swirl</vt:lpstr>
      <vt:lpstr>Проверка орфограммы с  помощью процесса словообразования</vt:lpstr>
      <vt:lpstr>Слайд 2</vt:lpstr>
      <vt:lpstr>Словарный диктант Записать одним словом</vt:lpstr>
      <vt:lpstr>Части речи</vt:lpstr>
      <vt:lpstr> Что называется склонением? </vt:lpstr>
      <vt:lpstr>Какие существительные относятся к 1 склонению?,  2 склонению?, 3 склонению?</vt:lpstr>
      <vt:lpstr>Прочитай текст. В скобках укажи  падеж и склонение существительных.</vt:lpstr>
      <vt:lpstr>        Физминутка для глаз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Проверка орфограммы с  помощью процесса словообразования</dc:title>
  <dc:creator>Grey Wolf</dc:creator>
  <cp:lastModifiedBy>Grey Wolf</cp:lastModifiedBy>
  <cp:revision>4</cp:revision>
  <dcterms:created xsi:type="dcterms:W3CDTF">2010-12-12T10:36:54Z</dcterms:created>
  <dcterms:modified xsi:type="dcterms:W3CDTF">2010-12-13T10:57:31Z</dcterms:modified>
</cp:coreProperties>
</file>